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74" r:id="rId4"/>
    <p:sldId id="287" r:id="rId5"/>
    <p:sldId id="273" r:id="rId6"/>
    <p:sldId id="333" r:id="rId7"/>
    <p:sldId id="269" r:id="rId8"/>
    <p:sldId id="360" r:id="rId9"/>
    <p:sldId id="334" r:id="rId10"/>
    <p:sldId id="327" r:id="rId11"/>
    <p:sldId id="335" r:id="rId12"/>
    <p:sldId id="288" r:id="rId13"/>
    <p:sldId id="336" r:id="rId14"/>
    <p:sldId id="361" r:id="rId15"/>
    <p:sldId id="337" r:id="rId16"/>
    <p:sldId id="289" r:id="rId17"/>
    <p:sldId id="284" r:id="rId18"/>
    <p:sldId id="338" r:id="rId19"/>
    <p:sldId id="331" r:id="rId20"/>
    <p:sldId id="332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63" r:id="rId38"/>
    <p:sldId id="355" r:id="rId39"/>
    <p:sldId id="357" r:id="rId40"/>
    <p:sldId id="358" r:id="rId41"/>
    <p:sldId id="359" r:id="rId42"/>
    <p:sldId id="275" r:id="rId43"/>
    <p:sldId id="26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65"/>
    <p:restoredTop sz="94626"/>
  </p:normalViewPr>
  <p:slideViewPr>
    <p:cSldViewPr snapToGrid="0" snapToObjects="1">
      <p:cViewPr varScale="1">
        <p:scale>
          <a:sx n="166" d="100"/>
          <a:sy n="16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79B4-AB35-9A43-B0C6-962E1C488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9BB91-1D68-904B-A159-ED8D7E25D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5018D-A27E-0346-865B-D9E337A6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5C545-299C-3C47-BF14-5A0A9ADB5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3C7DF-72C1-EF4C-BB35-A66FCC2B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50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65BB-FDB6-0E4C-8210-1959723A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BAE8-74AE-F442-938D-E82BFDD0F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48155-335A-0C42-A4B5-475FF2F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AEA0B-14B1-3240-8116-62C3F670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4301C-334D-1946-89C8-7CDE6A48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1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157E98-F6E1-B74D-BC32-E671F421E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21FF0-A8A6-B643-A23B-D13477CDD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E00A8-AA34-8D4D-8034-336520BD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7B116-DB3A-C447-9630-55065CDAD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79A4D-A4B7-0743-AECE-2A09372D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94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049E-64A8-8C4D-94A7-10FDD261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FAC8-78DF-6B4D-A956-AE961F661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B88E1-167A-0248-9E69-5D41687E7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DEDE7-A206-3A45-B724-A5DBD710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64173-1B4D-C04D-A866-9E06B1D7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0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39D4-62E5-9F47-9D67-330D24A7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65AC6-49DB-2140-9ECA-B49F70253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F8371-C6F3-4947-897E-872572F9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E7D9D-A73F-D24B-A844-497EF466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F859-5A61-D34F-96B5-E8F52F10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1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7C0F-5E56-D34D-9B35-46B42151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9FCED-5C17-074D-A549-AE7917CB1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85566-F6B1-4A43-AF18-DC0180132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A3690-AB91-0341-B3BC-D3E084055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87D71-D961-AB40-BA7F-7ED92D88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C76A7-A471-1E43-9714-388F3856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6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9E24-C223-AA41-B6E4-BE255B97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B9272-EB03-4645-B88C-5C23F4CE4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1001A-FA64-0744-8190-D2FCA337D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18783-082D-684C-A03E-6651714BB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7816B-8B4A-B648-80A0-569A0F7D5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A2CC37-031E-4C46-9874-8C6418E1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FEA5F-F01E-A047-BA99-05B44D60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F5990-9212-6343-AEBD-D8D46862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7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44BB-429B-E54C-B944-0DD715CB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19389-6B4E-5244-9B29-AA2863EB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4DBD9-C56A-4445-9986-914E7FD4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26F7-24C3-B44E-9D8F-D2C5B264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0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6E43C-E4D7-6949-9988-640612EED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CFBBD-1542-0749-B95B-E01B7986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3937E-FFCF-8545-8906-E2D903A9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77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0E5C-BDF2-0243-B18C-731F49CF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53A9-9609-4B46-8A23-B8D8CBC92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2ACA1-BAC4-E14C-B94B-E6F59EC36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6677D-53E7-CB4E-8BCE-785FD83E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20D05-00AB-C145-9734-92F5AF62A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043BF-9398-B340-9FCB-058D7D35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34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B170-5CCF-F04C-84FB-39D6144F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37251-AA9F-0F49-9478-46CEA7CA5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81A11-F1FE-EE4F-8E5B-77D79898C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BF313-F982-D849-B428-4A1F6227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E8AB7-893E-AA4E-B32B-F1942FEA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18B76-1F99-B54E-92CD-C8447DDA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8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36C32-836D-5B40-9295-1D3A5BFA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DD286-C55F-C74A-AC02-EC13054F9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06AB4-0695-374A-AABD-E8C281EF54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8E447-2AA8-0D41-881E-17C59489A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5FE50-4D4F-BC47-9F84-44E32F6EC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6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6979" y="3435887"/>
            <a:ext cx="10467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200" b="1" dirty="0">
                <a:latin typeface="+mj-lt"/>
              </a:rPr>
              <a:t>Chapter 9 – Human reproduction</a:t>
            </a:r>
            <a:endParaRPr lang="en-IE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58560" y="6031043"/>
            <a:ext cx="8183997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200" cap="all" dirty="0"/>
              <a:t>The Biological World </a:t>
            </a:r>
            <a:r>
              <a:rPr lang="en-IE" sz="3200" dirty="0"/>
              <a:t>– Sustainability </a:t>
            </a:r>
          </a:p>
        </p:txBody>
      </p:sp>
    </p:spTree>
    <p:extLst>
      <p:ext uri="{BB962C8B-B14F-4D97-AF65-F5344CB8AC3E}">
        <p14:creationId xmlns:p14="http://schemas.microsoft.com/office/powerpoint/2010/main" val="315951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512956"/>
            <a:ext cx="10515600" cy="1070517"/>
          </a:xfrm>
        </p:spPr>
        <p:txBody>
          <a:bodyPr>
            <a:normAutofit/>
          </a:bodyPr>
          <a:lstStyle/>
          <a:p>
            <a:r>
              <a:rPr lang="en-US" dirty="0"/>
              <a:t>Puberty in boys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318340" y="791110"/>
            <a:ext cx="10729996" cy="438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Puberty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is the time when changes happen in a young person’s body and they become sexually mature.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Testosterone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, which is produced in the testes, is the hormone that controls secondary male sexual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2067645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0"/>
            <a:ext cx="10515600" cy="1070517"/>
          </a:xfrm>
        </p:spPr>
        <p:txBody>
          <a:bodyPr>
            <a:normAutofit/>
          </a:bodyPr>
          <a:lstStyle/>
          <a:p>
            <a:r>
              <a:rPr lang="en-US" dirty="0"/>
              <a:t>Puberty in boys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AEA5D-5D7D-2241-8BC5-09B004ADC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536" y="866160"/>
            <a:ext cx="918564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1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27" y="225932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9.3 The human female reproductive system</a:t>
            </a:r>
          </a:p>
        </p:txBody>
      </p:sp>
    </p:spTree>
    <p:extLst>
      <p:ext uri="{BB962C8B-B14F-4D97-AF65-F5344CB8AC3E}">
        <p14:creationId xmlns:p14="http://schemas.microsoft.com/office/powerpoint/2010/main" val="165663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0"/>
            <a:ext cx="10440064" cy="1761892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The human female reproductive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53838-33D4-5549-AE0B-164DE5C93A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336" y="1170432"/>
            <a:ext cx="5642863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0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0"/>
            <a:ext cx="10440064" cy="1761892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The human female reproductive system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318341" y="1369569"/>
            <a:ext cx="11873659" cy="4282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+mn-lt"/>
              </a:rPr>
              <a:t>Ovary: 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Produces eggs and oestrogen.</a:t>
            </a:r>
            <a:endParaRPr lang="en-US" sz="2800" b="1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+mn-lt"/>
              </a:rPr>
              <a:t>Fallopian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tube: 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Collects eggs from the ovary. This is where fertilisation occurs.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+mn-lt"/>
              </a:rPr>
              <a:t>Uterus: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Where the baby grows and develops.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+mn-lt"/>
              </a:rPr>
              <a:t>Cervix: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Narrow passage between the vagina and the uterus. 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+mn-lt"/>
              </a:rPr>
              <a:t>Vagina: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Where the penis is placed during sexual intercourse; the birth canal.</a:t>
            </a:r>
          </a:p>
          <a:p>
            <a:pPr marL="432000" indent="-432000"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732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125332"/>
            <a:ext cx="10515600" cy="1070517"/>
          </a:xfrm>
        </p:spPr>
        <p:txBody>
          <a:bodyPr>
            <a:normAutofit/>
          </a:bodyPr>
          <a:lstStyle/>
          <a:p>
            <a:r>
              <a:rPr lang="en-US" dirty="0"/>
              <a:t>Puberty in girls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318340" y="289932"/>
            <a:ext cx="10729996" cy="272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57200" indent="-457200"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Oestrogen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, which is produced in the ovaries, is the hormone that controls secondary female sexual characteristics.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1FB63-3FEB-154B-9B8D-5DC4D3A0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4377"/>
            <a:ext cx="12192000" cy="27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0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5579"/>
            <a:ext cx="10515600" cy="20673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9.4 The menstrual cycle</a:t>
            </a:r>
          </a:p>
        </p:txBody>
      </p:sp>
    </p:spTree>
    <p:extLst>
      <p:ext uri="{BB962C8B-B14F-4D97-AF65-F5344CB8AC3E}">
        <p14:creationId xmlns:p14="http://schemas.microsoft.com/office/powerpoint/2010/main" val="414061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0722" y="-36319"/>
            <a:ext cx="10515600" cy="1325563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 The menstrual cycle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00721" y="1125656"/>
            <a:ext cx="11820293" cy="5275145"/>
          </a:xfrm>
        </p:spPr>
        <p:txBody>
          <a:bodyPr>
            <a:normAutofit/>
          </a:bodyPr>
          <a:lstStyle/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 </a:t>
            </a:r>
            <a:r>
              <a:rPr lang="en-IE" sz="3200" b="1" u="sng" dirty="0">
                <a:solidFill>
                  <a:srgbClr val="002060"/>
                </a:solidFill>
                <a:ea typeface="+mj-ea"/>
                <a:cs typeface="+mj-cs"/>
              </a:rPr>
              <a:t>menstrual cycle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 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is the monthly series of changes a woman’s body goes through to prepare for the possibility of pregnancy. Ovulation and menstruation are part of this cycle.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b="1" u="sng" dirty="0">
                <a:solidFill>
                  <a:srgbClr val="002060"/>
                </a:solidFill>
                <a:ea typeface="+mj-ea"/>
                <a:cs typeface="+mj-cs"/>
              </a:rPr>
              <a:t>Ovulation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 is the time during the menstrual cycle when an egg is released from the ovary into the fallopian tube.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b="1" u="sng" dirty="0">
                <a:solidFill>
                  <a:srgbClr val="002060"/>
                </a:solidFill>
                <a:ea typeface="+mj-ea"/>
                <a:cs typeface="+mj-cs"/>
              </a:rPr>
              <a:t>Menstruation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 is the process of blood and tissue that has built up in the uterus breaking down and leaving the body through the vagina.</a:t>
            </a:r>
          </a:p>
        </p:txBody>
      </p:sp>
    </p:spTree>
    <p:extLst>
      <p:ext uri="{BB962C8B-B14F-4D97-AF65-F5344CB8AC3E}">
        <p14:creationId xmlns:p14="http://schemas.microsoft.com/office/powerpoint/2010/main" val="1860047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0722" y="-36319"/>
            <a:ext cx="10515600" cy="1325563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 The menstrual cycle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6A690-E123-9841-8F0A-390782A9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5" y="903033"/>
            <a:ext cx="112943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3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675"/>
            <a:ext cx="10515600" cy="2067348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9.5 The fertile period </a:t>
            </a:r>
          </a:p>
        </p:txBody>
      </p:sp>
    </p:spTree>
    <p:extLst>
      <p:ext uri="{BB962C8B-B14F-4D97-AF65-F5344CB8AC3E}">
        <p14:creationId xmlns:p14="http://schemas.microsoft.com/office/powerpoint/2010/main" val="387785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51" y="498144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/>
              <a:t>Objectives:</a:t>
            </a:r>
          </a:p>
          <a:p>
            <a:endParaRPr lang="en-IE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5FDC24-D6A0-0C4B-AE98-49AA71EDF622}"/>
              </a:ext>
            </a:extLst>
          </p:cNvPr>
          <p:cNvSpPr txBox="1">
            <a:spLocks/>
          </p:cNvSpPr>
          <p:nvPr/>
        </p:nvSpPr>
        <p:spPr>
          <a:xfrm>
            <a:off x="223024" y="1098309"/>
            <a:ext cx="11597269" cy="3406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spc="0" baseline="0" dirty="0" smtClean="0">
                <a:solidFill>
                  <a:srgbClr val="26262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3200" dirty="0">
                <a:latin typeface="+mn-lt"/>
              </a:rPr>
              <a:t>To give students an understanding of the structures and functions of the parts of the male and female reproductive systems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3200" dirty="0">
                <a:latin typeface="+mn-lt"/>
              </a:rPr>
              <a:t>To ensure students know how to explain human reproduction and birth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3200" dirty="0">
                <a:latin typeface="+mn-lt"/>
              </a:rPr>
              <a:t>To introduce students to some medical, ethical and societal issues, including </a:t>
            </a:r>
            <a:r>
              <a:rPr lang="en-IE" sz="3200" i="1" dirty="0">
                <a:latin typeface="+mn-lt"/>
              </a:rPr>
              <a:t>in vitro </a:t>
            </a:r>
            <a:r>
              <a:rPr lang="en-IE" sz="3200" dirty="0">
                <a:latin typeface="+mn-lt"/>
              </a:rPr>
              <a:t>fertilisation (IVF) and stem cells</a:t>
            </a:r>
          </a:p>
        </p:txBody>
      </p:sp>
    </p:spTree>
    <p:extLst>
      <p:ext uri="{BB962C8B-B14F-4D97-AF65-F5344CB8AC3E}">
        <p14:creationId xmlns:p14="http://schemas.microsoft.com/office/powerpoint/2010/main" val="338534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30588"/>
            <a:ext cx="11405838" cy="1325563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The fertile period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4" y="1374156"/>
            <a:ext cx="5317273" cy="405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 </a:t>
            </a:r>
            <a:r>
              <a:rPr lang="en-IE" sz="3200" b="1" u="sng" dirty="0">
                <a:solidFill>
                  <a:srgbClr val="002060"/>
                </a:solidFill>
                <a:ea typeface="+mj-ea"/>
                <a:cs typeface="+mj-cs"/>
              </a:rPr>
              <a:t>fertile period 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occurs during the menstrual cycle. This is the time during the cycle when fertilisation can occur and the female can become pregnant.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05609-7FE5-394D-B5E6-E73B169801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761" y="45720"/>
            <a:ext cx="5194558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53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5579"/>
            <a:ext cx="10515600" cy="20673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9.6 Sexual intercourse and fertilisation</a:t>
            </a:r>
          </a:p>
        </p:txBody>
      </p:sp>
    </p:spTree>
    <p:extLst>
      <p:ext uri="{BB962C8B-B14F-4D97-AF65-F5344CB8AC3E}">
        <p14:creationId xmlns:p14="http://schemas.microsoft.com/office/powerpoint/2010/main" val="238401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30588"/>
            <a:ext cx="11405838" cy="1325563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Sexual intercourse and fertilisation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4" y="1374156"/>
            <a:ext cx="11138210" cy="40582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2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Sexual intercourse occurs when the penis of the man is placed in the vagina of the woman.</a:t>
            </a:r>
          </a:p>
          <a:p>
            <a:pPr marL="432000" indent="-432000">
              <a:lnSpc>
                <a:spcPct val="12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For this to happen, the penis becomes stimulated, fills with blood and becomes hard and erect.</a:t>
            </a:r>
          </a:p>
          <a:p>
            <a:pPr marL="432000" indent="-432000">
              <a:lnSpc>
                <a:spcPct val="12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 vagina becomes stimulated and produces fluid, which moistens it.</a:t>
            </a:r>
          </a:p>
          <a:p>
            <a:pPr marL="432000" indent="-432000">
              <a:lnSpc>
                <a:spcPct val="12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Orgasm in the male leads to </a:t>
            </a:r>
            <a:r>
              <a:rPr lang="en-IE" sz="3200" b="1" u="sng" dirty="0">
                <a:solidFill>
                  <a:srgbClr val="002060"/>
                </a:solidFill>
                <a:ea typeface="+mj-ea"/>
                <a:cs typeface="+mj-cs"/>
              </a:rPr>
              <a:t>ejaculation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 releasing semen into the vagina.</a:t>
            </a:r>
          </a:p>
          <a:p>
            <a:pPr marL="432000" indent="-432000">
              <a:lnSpc>
                <a:spcPct val="12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967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30588"/>
            <a:ext cx="11405838" cy="1325563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Sexual intercourse and fertilisation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3" y="944388"/>
            <a:ext cx="11294327" cy="405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Sperm can swim due to its tail. It will make its way to the egg in the fallopian tube.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Once the sperm reaches the egg, they fuse together. This is called </a:t>
            </a:r>
            <a:r>
              <a:rPr lang="en-IE" sz="3200" b="1" u="sng" dirty="0">
                <a:solidFill>
                  <a:srgbClr val="002060"/>
                </a:solidFill>
                <a:ea typeface="+mj-ea"/>
                <a:cs typeface="+mj-cs"/>
              </a:rPr>
              <a:t>fertilisation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. 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 resulting cell is called a 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zygote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D97AA-68DB-8E44-9CB1-9853B4151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670" y="2842620"/>
            <a:ext cx="54723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5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5579"/>
            <a:ext cx="10515600" cy="20673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9.7 Implantation and the development of the baby</a:t>
            </a:r>
          </a:p>
        </p:txBody>
      </p:sp>
    </p:spTree>
    <p:extLst>
      <p:ext uri="{BB962C8B-B14F-4D97-AF65-F5344CB8AC3E}">
        <p14:creationId xmlns:p14="http://schemas.microsoft.com/office/powerpoint/2010/main" val="2995627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-129826"/>
            <a:ext cx="11405838" cy="1325563"/>
          </a:xfrm>
        </p:spPr>
        <p:txBody>
          <a:bodyPr>
            <a:normAutofit fontScale="90000"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Implantation and the development of the baby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3" y="957533"/>
            <a:ext cx="11584259" cy="484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b="1" u="sng" dirty="0">
                <a:solidFill>
                  <a:srgbClr val="002060"/>
                </a:solidFill>
                <a:ea typeface="+mj-ea"/>
                <a:cs typeface="+mj-cs"/>
              </a:rPr>
              <a:t>Embryo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 is the name given to a baby during the first nine weeks of pregnancy. 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b="1" u="sng" dirty="0">
                <a:solidFill>
                  <a:srgbClr val="002060"/>
                </a:solidFill>
                <a:ea typeface="+mj-ea"/>
                <a:cs typeface="+mj-cs"/>
              </a:rPr>
              <a:t>Implantation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 occurs when the embryo attaches to the lining of the womb.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At around nine weeks, the bones start to develop. </a:t>
            </a:r>
            <a:r>
              <a:rPr lang="en-IE" sz="3200" b="1" u="sng" dirty="0">
                <a:solidFill>
                  <a:srgbClr val="002060"/>
                </a:solidFill>
                <a:ea typeface="+mj-ea"/>
                <a:cs typeface="+mj-cs"/>
              </a:rPr>
              <a:t>Foetus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 is the name given to a baby after the ninth week of pregnancy. 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After about 12 weeks, all the body systems of the baby are formed and now the baby needs to grow.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0521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-129826"/>
            <a:ext cx="11405838" cy="1325563"/>
          </a:xfrm>
        </p:spPr>
        <p:txBody>
          <a:bodyPr>
            <a:normAutofit fontScale="90000"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Implantation and the development of the baby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E415F-9C92-E247-B8C9-1233482163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1331889"/>
            <a:ext cx="12192000" cy="35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06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-129826"/>
            <a:ext cx="11405838" cy="1325563"/>
          </a:xfrm>
        </p:spPr>
        <p:txBody>
          <a:bodyPr>
            <a:normAutofit/>
          </a:bodyPr>
          <a:lstStyle/>
          <a:p>
            <a:r>
              <a:rPr lang="en-IE" dirty="0"/>
              <a:t>Development of the baby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3" y="1195737"/>
            <a:ext cx="11584259" cy="484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 baby is protected by 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amniotic fluid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, which is contained within a membrane called the 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amnion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 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placenta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 is an organ that fully develops by around week 12.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 placenta passes substances between the mother and baby, such as nutrients, oxygen and waste products.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 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umbilical cord 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connects the baby to the placenta at </a:t>
            </a:r>
            <a:r>
              <a:rPr lang="en-IE" sz="3200">
                <a:solidFill>
                  <a:srgbClr val="002060"/>
                </a:solidFill>
                <a:ea typeface="+mj-ea"/>
                <a:cs typeface="+mj-cs"/>
              </a:rPr>
              <a:t>the navel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1165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6291"/>
            <a:ext cx="6039650" cy="1325563"/>
          </a:xfrm>
        </p:spPr>
        <p:txBody>
          <a:bodyPr>
            <a:normAutofit/>
          </a:bodyPr>
          <a:lstStyle/>
          <a:p>
            <a:r>
              <a:rPr lang="en-IE" dirty="0"/>
              <a:t>Development of the baby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26634" y="1619483"/>
            <a:ext cx="3657600" cy="30469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3200" b="1" dirty="0"/>
              <a:t>Q:</a:t>
            </a:r>
            <a:r>
              <a:rPr lang="en-IE" sz="3200" dirty="0"/>
              <a:t> Why is it important that the placenta keeps the mother’s and the baby’s blood separate?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7FEE1-6093-004D-A0A2-27F942B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70" y="0"/>
            <a:ext cx="5116767" cy="58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2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5579"/>
            <a:ext cx="10515600" cy="2067348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9.8 Birth</a:t>
            </a:r>
          </a:p>
        </p:txBody>
      </p:sp>
    </p:spTree>
    <p:extLst>
      <p:ext uri="{BB962C8B-B14F-4D97-AF65-F5344CB8AC3E}">
        <p14:creationId xmlns:p14="http://schemas.microsoft.com/office/powerpoint/2010/main" val="325216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654" y="223024"/>
            <a:ext cx="865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/>
              <a:t>Keywords: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1563" y="1038057"/>
            <a:ext cx="522167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800" dirty="0"/>
              <a:t>Sexual reproduction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2713" y="2454592"/>
            <a:ext cx="1951463" cy="769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Embryo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9274" y="1634380"/>
            <a:ext cx="2520176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Ovulation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1616" y="2318343"/>
            <a:ext cx="2988528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Fertilisation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654" y="3691547"/>
            <a:ext cx="3306569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Implantation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72862" y="2866309"/>
            <a:ext cx="3318420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Menstruation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7433" y="484634"/>
            <a:ext cx="4036743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Menstrual cycle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2008" y="4098738"/>
            <a:ext cx="2180064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Placenta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9362" y="4098238"/>
            <a:ext cx="3654814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Umbilical cord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2401" y="5331167"/>
            <a:ext cx="3523785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Contraception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16642" y="5253731"/>
            <a:ext cx="973295" cy="769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IVF</a:t>
            </a:r>
          </a:p>
        </p:txBody>
      </p:sp>
    </p:spTree>
    <p:extLst>
      <p:ext uri="{BB962C8B-B14F-4D97-AF65-F5344CB8AC3E}">
        <p14:creationId xmlns:p14="http://schemas.microsoft.com/office/powerpoint/2010/main" val="3205287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-129826"/>
            <a:ext cx="11405838" cy="1325563"/>
          </a:xfrm>
        </p:spPr>
        <p:txBody>
          <a:bodyPr>
            <a:normAutofit/>
          </a:bodyPr>
          <a:lstStyle/>
          <a:p>
            <a:r>
              <a:rPr lang="en-IE" dirty="0"/>
              <a:t>Stages of birth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3" y="727386"/>
            <a:ext cx="11584259" cy="484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There are three stages of birth: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Labour: The birth canal widens, the amnion bursts and contractions of the muscles of the uterus begin.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Birth: Contractions continue helping to push the baby out of the birth canal. 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Removal of the placenta: This is also known as afterbirth.</a:t>
            </a:r>
          </a:p>
        </p:txBody>
      </p:sp>
    </p:spTree>
    <p:extLst>
      <p:ext uri="{BB962C8B-B14F-4D97-AF65-F5344CB8AC3E}">
        <p14:creationId xmlns:p14="http://schemas.microsoft.com/office/powerpoint/2010/main" val="3580547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5579"/>
            <a:ext cx="10515600" cy="2067348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9.9 Breastfeeding</a:t>
            </a:r>
          </a:p>
        </p:txBody>
      </p:sp>
    </p:spTree>
    <p:extLst>
      <p:ext uri="{BB962C8B-B14F-4D97-AF65-F5344CB8AC3E}">
        <p14:creationId xmlns:p14="http://schemas.microsoft.com/office/powerpoint/2010/main" val="253726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-129826"/>
            <a:ext cx="11405838" cy="1325563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Breastfeeding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3" y="950410"/>
            <a:ext cx="11584259" cy="4848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Once the baby is born, hormones in the mother cause milk production from the mammary glands.</a:t>
            </a:r>
          </a:p>
          <a:p>
            <a:pPr marL="432000" indent="-43200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There are many advantages to breastfeeding: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 fluid produced in the first few days, called 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colostrum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, is full of extra nutrients and antibodies.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It provides the right balance of nutrients.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It provides immunity to infection to the baby from the mother.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It promotes a bond between mother and baby.</a:t>
            </a:r>
          </a:p>
        </p:txBody>
      </p:sp>
    </p:spTree>
    <p:extLst>
      <p:ext uri="{BB962C8B-B14F-4D97-AF65-F5344CB8AC3E}">
        <p14:creationId xmlns:p14="http://schemas.microsoft.com/office/powerpoint/2010/main" val="2242494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6395"/>
            <a:ext cx="10515600" cy="2067348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9.10 Contraception</a:t>
            </a:r>
          </a:p>
        </p:txBody>
      </p:sp>
    </p:spTree>
    <p:extLst>
      <p:ext uri="{BB962C8B-B14F-4D97-AF65-F5344CB8AC3E}">
        <p14:creationId xmlns:p14="http://schemas.microsoft.com/office/powerpoint/2010/main" val="1149476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-129826"/>
            <a:ext cx="11405838" cy="1325563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Contraception</a:t>
            </a:r>
            <a:r>
              <a:rPr lang="en-IE" sz="4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3" y="950410"/>
            <a:ext cx="11584259" cy="484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</a:pPr>
            <a:r>
              <a:rPr lang="en-IE" sz="3200" b="1" u="sng" dirty="0">
                <a:solidFill>
                  <a:srgbClr val="002060"/>
                </a:solidFill>
                <a:ea typeface="+mj-ea"/>
                <a:cs typeface="+mj-cs"/>
              </a:rPr>
              <a:t>Contraception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 prevents pregnancy by preventing fertilisation or implantation.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</a:pP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Natural contraception 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involves careful monitoring of the menstrual cycle and avoiding sexual intercourse during the fertile period.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</a:pP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Artificial contraception 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involves 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mechanical methods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,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 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which act as barriers to sperm getting to the egg, and 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chemical methods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 that use hormones to prevent ovulation.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34408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5579"/>
            <a:ext cx="10515600" cy="20673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9.11 </a:t>
            </a:r>
            <a:r>
              <a:rPr lang="en-US" sz="9600" i="1" dirty="0">
                <a:solidFill>
                  <a:schemeClr val="bg1"/>
                </a:solidFill>
              </a:rPr>
              <a:t>In vitro </a:t>
            </a:r>
            <a:r>
              <a:rPr lang="en-US" sz="9600" dirty="0">
                <a:solidFill>
                  <a:schemeClr val="bg1"/>
                </a:solidFill>
              </a:rPr>
              <a:t>fertilisation (IVF)</a:t>
            </a:r>
          </a:p>
        </p:txBody>
      </p:sp>
    </p:spTree>
    <p:extLst>
      <p:ext uri="{BB962C8B-B14F-4D97-AF65-F5344CB8AC3E}">
        <p14:creationId xmlns:p14="http://schemas.microsoft.com/office/powerpoint/2010/main" val="3845086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-129826"/>
            <a:ext cx="11405838" cy="1325563"/>
          </a:xfrm>
        </p:spPr>
        <p:txBody>
          <a:bodyPr>
            <a:normAutofit/>
          </a:bodyPr>
          <a:lstStyle/>
          <a:p>
            <a:r>
              <a:rPr lang="en-IE" sz="4800" b="1" i="1" dirty="0">
                <a:solidFill>
                  <a:srgbClr val="002060"/>
                </a:solidFill>
              </a:rPr>
              <a:t>In vitro </a:t>
            </a:r>
            <a:r>
              <a:rPr lang="en-IE" sz="4800" b="1" dirty="0">
                <a:solidFill>
                  <a:srgbClr val="002060"/>
                </a:solidFill>
              </a:rPr>
              <a:t>fertilisation 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3" y="950410"/>
            <a:ext cx="5427646" cy="484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IVF is where fertilisation is achieved artificially, outside of the body. ‘In vitro’ literally means ‘in glassware’.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 embryos produced by IVF are transferred into the female’s uterus with the hope that they will implant and begin to develop.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2BC6E-9389-5546-9486-F0C2BBD464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299" y="0"/>
            <a:ext cx="54284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8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-129826"/>
            <a:ext cx="11405838" cy="1325563"/>
          </a:xfrm>
        </p:spPr>
        <p:txBody>
          <a:bodyPr>
            <a:normAutofit/>
          </a:bodyPr>
          <a:lstStyle/>
          <a:p>
            <a:r>
              <a:rPr lang="en-IE" dirty="0"/>
              <a:t>Ethics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2" y="950410"/>
            <a:ext cx="11170071" cy="484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b="1" u="sng" dirty="0">
                <a:solidFill>
                  <a:schemeClr val="accent1">
                    <a:lumMod val="50000"/>
                  </a:schemeClr>
                </a:solidFill>
              </a:rPr>
              <a:t>Ethics</a:t>
            </a:r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 is a system of principles concerned with what is good for individuals and society.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D41A9-B5B8-0A4F-9335-D4CAF1CD9E60}"/>
              </a:ext>
            </a:extLst>
          </p:cNvPr>
          <p:cNvSpPr txBox="1"/>
          <p:nvPr/>
        </p:nvSpPr>
        <p:spPr>
          <a:xfrm>
            <a:off x="1721934" y="3023807"/>
            <a:ext cx="3657600" cy="20621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3200" b="1" dirty="0"/>
              <a:t>Q:</a:t>
            </a:r>
            <a:r>
              <a:rPr lang="en-IE" sz="3200" dirty="0"/>
              <a:t> Can you think of any ethical concerns that arise in relation to IVF?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14959-DBB1-764E-82FE-98637FEB7E1B}"/>
              </a:ext>
            </a:extLst>
          </p:cNvPr>
          <p:cNvSpPr txBox="1"/>
          <p:nvPr/>
        </p:nvSpPr>
        <p:spPr>
          <a:xfrm>
            <a:off x="6263268" y="3023807"/>
            <a:ext cx="3657600" cy="25545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3200" b="1" dirty="0"/>
              <a:t>Q:</a:t>
            </a:r>
            <a:r>
              <a:rPr lang="en-IE" sz="3200" dirty="0"/>
              <a:t> Can you think of any ethical issues that arise in relation to embryonic stem cell research?</a:t>
            </a:r>
          </a:p>
        </p:txBody>
      </p:sp>
    </p:spTree>
    <p:extLst>
      <p:ext uri="{BB962C8B-B14F-4D97-AF65-F5344CB8AC3E}">
        <p14:creationId xmlns:p14="http://schemas.microsoft.com/office/powerpoint/2010/main" val="1493985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6395"/>
            <a:ext cx="10515600" cy="20673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9.12 Medical issues in human reproduction</a:t>
            </a:r>
          </a:p>
        </p:txBody>
      </p:sp>
    </p:spTree>
    <p:extLst>
      <p:ext uri="{BB962C8B-B14F-4D97-AF65-F5344CB8AC3E}">
        <p14:creationId xmlns:p14="http://schemas.microsoft.com/office/powerpoint/2010/main" val="474752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-129826"/>
            <a:ext cx="11405838" cy="1325563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Medical issues in human reproduction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3" y="950410"/>
            <a:ext cx="11093606" cy="484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Hormone imbalances 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that affect the production of gametes can occur in both males and females.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These issues are often treated with 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hormone replacement therapy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 (HRT).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F0468D-E769-9342-A516-F9585287A8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49" y="3258390"/>
            <a:ext cx="917999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4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5579"/>
            <a:ext cx="10515600" cy="2513397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9.1 Reproduction</a:t>
            </a:r>
          </a:p>
        </p:txBody>
      </p:sp>
    </p:spTree>
    <p:extLst>
      <p:ext uri="{BB962C8B-B14F-4D97-AF65-F5344CB8AC3E}">
        <p14:creationId xmlns:p14="http://schemas.microsoft.com/office/powerpoint/2010/main" val="3402696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8691"/>
            <a:ext cx="10515600" cy="20673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9.13 Societal issues in human reproduction</a:t>
            </a:r>
          </a:p>
        </p:txBody>
      </p:sp>
    </p:spTree>
    <p:extLst>
      <p:ext uri="{BB962C8B-B14F-4D97-AF65-F5344CB8AC3E}">
        <p14:creationId xmlns:p14="http://schemas.microsoft.com/office/powerpoint/2010/main" val="907048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3664" y="-129826"/>
            <a:ext cx="11405838" cy="1325563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002060"/>
                </a:solidFill>
              </a:rPr>
              <a:t>Societal issues in human reproduction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5243" y="1516566"/>
            <a:ext cx="8395011" cy="428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Any method that is used to help couples become pregnant is known as </a:t>
            </a:r>
            <a:r>
              <a:rPr lang="en-IE" sz="3200" b="1" dirty="0">
                <a:solidFill>
                  <a:srgbClr val="002060"/>
                </a:solidFill>
                <a:ea typeface="+mj-ea"/>
                <a:cs typeface="+mj-cs"/>
              </a:rPr>
              <a:t>assisted human reproduction</a:t>
            </a: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 (AHR).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AHR is usually very expensive, particularly IVF treatment.</a:t>
            </a:r>
            <a:endParaRPr lang="en-IE" sz="3200" b="1" dirty="0">
              <a:solidFill>
                <a:srgbClr val="002060"/>
              </a:solidFill>
              <a:ea typeface="+mj-ea"/>
              <a:cs typeface="+mj-cs"/>
            </a:endParaRP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IE" sz="3200" dirty="0">
                <a:solidFill>
                  <a:srgbClr val="002060"/>
                </a:solidFill>
                <a:ea typeface="+mj-ea"/>
                <a:cs typeface="+mj-cs"/>
              </a:rPr>
              <a:t>Hormone replacement therapy can also be costly.</a:t>
            </a: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b="1" dirty="0">
              <a:solidFill>
                <a:srgbClr val="002060"/>
              </a:solidFill>
              <a:ea typeface="+mj-ea"/>
              <a:cs typeface="+mj-cs"/>
            </a:endParaRP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b="1" dirty="0">
              <a:solidFill>
                <a:srgbClr val="002060"/>
              </a:solidFill>
              <a:ea typeface="+mj-ea"/>
              <a:cs typeface="+mj-cs"/>
            </a:endParaRP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b="1" dirty="0">
              <a:solidFill>
                <a:srgbClr val="002060"/>
              </a:solidFill>
              <a:ea typeface="+mj-ea"/>
              <a:cs typeface="+mj-cs"/>
            </a:endParaRP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  <a:p>
            <a:pPr marL="432000" indent="-43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IE" sz="3200" dirty="0">
              <a:solidFill>
                <a:srgbClr val="002060"/>
              </a:solidFill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5580" y="1733556"/>
            <a:ext cx="2765502" cy="30469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3200" b="1" dirty="0"/>
              <a:t>Q</a:t>
            </a:r>
            <a:r>
              <a:rPr lang="en-IE" sz="3200" dirty="0"/>
              <a:t>: Can you think of any societal issues that arise in relation to AHR?</a:t>
            </a:r>
          </a:p>
        </p:txBody>
      </p:sp>
    </p:spTree>
    <p:extLst>
      <p:ext uri="{BB962C8B-B14F-4D97-AF65-F5344CB8AC3E}">
        <p14:creationId xmlns:p14="http://schemas.microsoft.com/office/powerpoint/2010/main" val="147880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24" y="315456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/>
              <a:t>Learning outcomes: </a:t>
            </a:r>
            <a:r>
              <a:rPr lang="en-IE" sz="3600" i="1" dirty="0"/>
              <a:t>Now I am able to…</a:t>
            </a:r>
          </a:p>
          <a:p>
            <a:endParaRPr lang="en-IE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5FDC24-D6A0-0C4B-AE98-49AA71EDF622}"/>
              </a:ext>
            </a:extLst>
          </p:cNvPr>
          <p:cNvSpPr txBox="1">
            <a:spLocks/>
          </p:cNvSpPr>
          <p:nvPr/>
        </p:nvSpPr>
        <p:spPr>
          <a:xfrm>
            <a:off x="223022" y="1126101"/>
            <a:ext cx="10954215" cy="40062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spc="0" baseline="0" dirty="0" smtClean="0">
                <a:solidFill>
                  <a:srgbClr val="26262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Name the parts of the male and female reproductive systems and explain their functions.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Describe the menstrual cycle.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Calibri" panose="020F0502020204030204" pitchFamily="34" charset="0"/>
                <a:cs typeface="Calibri" panose="020F0502020204030204" pitchFamily="34" charset="0"/>
              </a:rPr>
              <a:t>Explain how human reproduction happens.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Calibri" panose="020F0502020204030204" pitchFamily="34" charset="0"/>
                <a:cs typeface="Calibri" panose="020F0502020204030204" pitchFamily="34" charset="0"/>
              </a:rPr>
              <a:t>Explain contraception and give two examples.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Calibri" panose="020F0502020204030204" pitchFamily="34" charset="0"/>
                <a:cs typeface="Calibri" panose="020F0502020204030204" pitchFamily="34" charset="0"/>
              </a:rPr>
              <a:t>Describe an ethical, medical and societal issue in human reproduction.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IE" sz="2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177237" y="1232321"/>
            <a:ext cx="691375" cy="613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11177237" y="1905119"/>
            <a:ext cx="691375" cy="613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11177237" y="2575141"/>
            <a:ext cx="691375" cy="613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11169805" y="315456"/>
            <a:ext cx="102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/>
              <a:t>Tick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FCFE8B-0271-D14F-9AF7-33232FE99611}"/>
              </a:ext>
            </a:extLst>
          </p:cNvPr>
          <p:cNvSpPr/>
          <p:nvPr/>
        </p:nvSpPr>
        <p:spPr>
          <a:xfrm>
            <a:off x="11168241" y="3251047"/>
            <a:ext cx="691375" cy="613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403C38-212C-B141-9C75-A8FDB15CD0F5}"/>
              </a:ext>
            </a:extLst>
          </p:cNvPr>
          <p:cNvSpPr/>
          <p:nvPr/>
        </p:nvSpPr>
        <p:spPr>
          <a:xfrm>
            <a:off x="11169805" y="3912856"/>
            <a:ext cx="691375" cy="613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0736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34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5" y="0"/>
            <a:ext cx="11079997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Reproduction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318340" y="1336088"/>
            <a:ext cx="11546557" cy="4695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Reproduction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is the process whereby new individuals (offspring) are made from their parents. It is one of the characteristics of life.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Sexual reproduction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means that two parents are needed to form new offspring.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Each parent produces a sex cell called a </a:t>
            </a: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gamete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. In humans this is the egg cell (female) and the sperm cell (male).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85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5" y="0"/>
            <a:ext cx="11079997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Reproduction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318340" y="1336088"/>
            <a:ext cx="6216275" cy="4695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Fertilisation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happens when the nucleus of the sperm joins with the nucleus of the egg to form a zygote.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A </a:t>
            </a: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zygote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is a fertilised egg.</a:t>
            </a:r>
          </a:p>
          <a:p>
            <a:pPr marL="432000" indent="-4320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1962A-F138-5A42-9339-ACCD6BE21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586" y="1989000"/>
            <a:ext cx="54994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516" y="2303931"/>
            <a:ext cx="1028328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9.2 The human male reproductive system</a:t>
            </a:r>
          </a:p>
        </p:txBody>
      </p:sp>
    </p:spTree>
    <p:extLst>
      <p:ext uri="{BB962C8B-B14F-4D97-AF65-F5344CB8AC3E}">
        <p14:creationId xmlns:p14="http://schemas.microsoft.com/office/powerpoint/2010/main" val="123152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5" y="0"/>
            <a:ext cx="11079997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The human male reproductive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C9358-CADD-4949-8EE3-9E4615F31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520" y="877830"/>
            <a:ext cx="60969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2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-356838"/>
            <a:ext cx="10440064" cy="1761892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The human male reproductive system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318341" y="730671"/>
            <a:ext cx="11078206" cy="6880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+mn-lt"/>
              </a:rPr>
              <a:t>Testis: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Produces sperm and testosterone. </a:t>
            </a:r>
            <a:endParaRPr lang="en-US" sz="14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+mn-lt"/>
              </a:rPr>
              <a:t>Scrotum: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Holds the testes outside the body, keeping them at the correct temperature.</a:t>
            </a:r>
            <a:endParaRPr lang="en-US" sz="16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+mn-lt"/>
              </a:rPr>
              <a:t>Sperm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duct: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Carries sperm from the testis to the urethra and penis and collects seminal fluid from the seminal vesicles and prostate.</a:t>
            </a:r>
            <a:endParaRPr lang="en-US" sz="14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+mn-lt"/>
              </a:rPr>
              <a:t>Seminal vesicles and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prostate: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Secrete seminal fluid to nourish sperm.</a:t>
            </a:r>
            <a:endParaRPr lang="en-US" sz="18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+mn-lt"/>
              </a:rPr>
              <a:t>Urethra: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Carries semen out of the body. </a:t>
            </a:r>
            <a:endParaRPr lang="en-US" sz="14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+mn-lt"/>
              </a:rPr>
              <a:t>Penis: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 Passes semen into the female vagina.</a:t>
            </a:r>
          </a:p>
          <a:p>
            <a:pPr marL="432000" indent="-4320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334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A5AE976C8F014DA815AE81A8F3D888" ma:contentTypeVersion="12" ma:contentTypeDescription="Create a new document." ma:contentTypeScope="" ma:versionID="1fd7b456155e4ab863f15a9bd3276574">
  <xsd:schema xmlns:xsd="http://www.w3.org/2001/XMLSchema" xmlns:xs="http://www.w3.org/2001/XMLSchema" xmlns:p="http://schemas.microsoft.com/office/2006/metadata/properties" xmlns:ns2="690f2443-90e6-4f6b-bb8e-aafab3136b79" xmlns:ns3="d472d28a-9162-47fe-8b36-8043f48ad347" targetNamespace="http://schemas.microsoft.com/office/2006/metadata/properties" ma:root="true" ma:fieldsID="04ac529f424bf7a76c6b3a636612deb0" ns2:_="" ns3:_="">
    <xsd:import namespace="690f2443-90e6-4f6b-bb8e-aafab3136b79"/>
    <xsd:import namespace="d472d28a-9162-47fe-8b36-8043f48ad3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f2443-90e6-4f6b-bb8e-aafab3136b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2d28a-9162-47fe-8b36-8043f48ad34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36F755-2104-4F41-A092-4E0BC083B9E9}"/>
</file>

<file path=customXml/itemProps2.xml><?xml version="1.0" encoding="utf-8"?>
<ds:datastoreItem xmlns:ds="http://schemas.openxmlformats.org/officeDocument/2006/customXml" ds:itemID="{B8D87BDE-E730-4758-B387-379FD791ED0A}"/>
</file>

<file path=customXml/itemProps3.xml><?xml version="1.0" encoding="utf-8"?>
<ds:datastoreItem xmlns:ds="http://schemas.openxmlformats.org/officeDocument/2006/customXml" ds:itemID="{12422359-28FE-40B4-9F2A-407D2BC34B35}"/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1298</Words>
  <Application>Microsoft Macintosh PowerPoint</Application>
  <PresentationFormat>Widescreen</PresentationFormat>
  <Paragraphs>137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9.1 Reproduction</vt:lpstr>
      <vt:lpstr>Reproduction</vt:lpstr>
      <vt:lpstr>Reproduction</vt:lpstr>
      <vt:lpstr>9.2 The human male reproductive system</vt:lpstr>
      <vt:lpstr>The human male reproductive system</vt:lpstr>
      <vt:lpstr>The human male reproductive system</vt:lpstr>
      <vt:lpstr>Puberty in boys </vt:lpstr>
      <vt:lpstr>Puberty in boys </vt:lpstr>
      <vt:lpstr>9.3 The human female reproductive system</vt:lpstr>
      <vt:lpstr>The human female reproductive system</vt:lpstr>
      <vt:lpstr>The human female reproductive system</vt:lpstr>
      <vt:lpstr>Puberty in girls </vt:lpstr>
      <vt:lpstr>9.4 The menstrual cycle</vt:lpstr>
      <vt:lpstr> The menstrual cycle </vt:lpstr>
      <vt:lpstr> The menstrual cycle </vt:lpstr>
      <vt:lpstr>9.5 The fertile period </vt:lpstr>
      <vt:lpstr>The fertile period</vt:lpstr>
      <vt:lpstr>9.6 Sexual intercourse and fertilisation</vt:lpstr>
      <vt:lpstr>Sexual intercourse and fertilisation </vt:lpstr>
      <vt:lpstr>Sexual intercourse and fertilisation </vt:lpstr>
      <vt:lpstr>9.7 Implantation and the development of the baby</vt:lpstr>
      <vt:lpstr>Implantation and the development of the baby</vt:lpstr>
      <vt:lpstr>Implantation and the development of the baby</vt:lpstr>
      <vt:lpstr>Development of the baby</vt:lpstr>
      <vt:lpstr>Development of the baby</vt:lpstr>
      <vt:lpstr>9.8 Birth</vt:lpstr>
      <vt:lpstr>Stages of birth </vt:lpstr>
      <vt:lpstr>9.9 Breastfeeding</vt:lpstr>
      <vt:lpstr>Breastfeeding </vt:lpstr>
      <vt:lpstr>9.10 Contraception</vt:lpstr>
      <vt:lpstr>Contraception </vt:lpstr>
      <vt:lpstr>9.11 In vitro fertilisation (IVF)</vt:lpstr>
      <vt:lpstr>In vitro fertilisation  </vt:lpstr>
      <vt:lpstr>Ethics</vt:lpstr>
      <vt:lpstr>9.12 Medical issues in human reproduction</vt:lpstr>
      <vt:lpstr>Medical issues in human reproduction</vt:lpstr>
      <vt:lpstr>9.13 Societal issues in human reproduction</vt:lpstr>
      <vt:lpstr>Societal issues in human reproduction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O'Keeffe</dc:creator>
  <cp:lastModifiedBy>Kristin Jensen</cp:lastModifiedBy>
  <cp:revision>97</cp:revision>
  <dcterms:created xsi:type="dcterms:W3CDTF">2019-02-07T17:12:40Z</dcterms:created>
  <dcterms:modified xsi:type="dcterms:W3CDTF">2021-05-12T13:49:27Z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0x010100B0A5AE976C8F014DA815AE81A8F3D888</vt:lpwstr>
  </property>
</Properties>
</file>